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7" r:id="rId3"/>
    <p:sldId id="259" r:id="rId4"/>
    <p:sldId id="26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59" r:id="rId18"/>
    <p:sldId id="314" r:id="rId19"/>
    <p:sldId id="315" r:id="rId20"/>
    <p:sldId id="316" r:id="rId21"/>
    <p:sldId id="317" r:id="rId22"/>
    <p:sldId id="318" r:id="rId23"/>
    <p:sldId id="319" r:id="rId24"/>
    <p:sldId id="320" r:id="rId25"/>
    <p:sldId id="321" r:id="rId26"/>
    <p:sldId id="323" r:id="rId27"/>
    <p:sldId id="324" r:id="rId28"/>
    <p:sldId id="325" r:id="rId29"/>
    <p:sldId id="326" r:id="rId30"/>
    <p:sldId id="327" r:id="rId31"/>
    <p:sldId id="328" r:id="rId32"/>
    <p:sldId id="329" r:id="rId33"/>
    <p:sldId id="336" r:id="rId34"/>
    <p:sldId id="348" r:id="rId35"/>
    <p:sldId id="347" r:id="rId36"/>
    <p:sldId id="349" r:id="rId37"/>
    <p:sldId id="350" r:id="rId38"/>
    <p:sldId id="356" r:id="rId39"/>
    <p:sldId id="300" r:id="rId40"/>
    <p:sldId id="285" r:id="rId41"/>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a"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4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64.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pic>
        <p:nvPicPr>
          <p:cNvPr id="7" name="object 6"/>
          <p:cNvPicPr/>
          <p:nvPr userDrawn="1"/>
        </p:nvPicPr>
        <p:blipFill>
          <a:blip r:embed="rId8" cstate="print"/>
          <a:stretch>
            <a:fillRect/>
          </a:stretch>
        </p:blipFill>
        <p:spPr>
          <a:xfrm>
            <a:off x="9552431" y="44196"/>
            <a:ext cx="1068324" cy="84581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6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2592705" y="1831975"/>
            <a:ext cx="8181340" cy="935990"/>
          </a:xfrm>
          <a:prstGeom prst="rect">
            <a:avLst/>
          </a:prstGeom>
        </p:spPr>
        <p:txBody>
          <a:bodyPr vert="horz" wrap="square" lIns="0" tIns="12700" rIns="0" bIns="0" rtlCol="0">
            <a:spAutoFit/>
          </a:bodyPr>
          <a:lstStyle/>
          <a:p>
            <a:pPr marL="12700">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进化计算与群体智能</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3467100" y="1437640"/>
            <a:ext cx="6614795" cy="50107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753745" y="2291715"/>
            <a:ext cx="10677525" cy="38957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66750" y="2400300"/>
            <a:ext cx="6486525" cy="2057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5608955" y="1636395"/>
            <a:ext cx="5400675" cy="44672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62305" y="2329815"/>
            <a:ext cx="10868025" cy="38004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322195"/>
            <a:ext cx="9077325" cy="29051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447675" y="2174240"/>
            <a:ext cx="11296650" cy="42386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94055" y="2221865"/>
            <a:ext cx="10883265" cy="424116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43455"/>
            <a:ext cx="10574020" cy="372808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72970"/>
            <a:ext cx="10144760" cy="38423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194818" y="1062481"/>
            <a:ext cx="7958455" cy="114300"/>
            <a:chOff x="574548" y="1048511"/>
            <a:chExt cx="7958455" cy="114300"/>
          </a:xfrm>
        </p:grpSpPr>
        <p:sp>
          <p:nvSpPr>
            <p:cNvPr id="3"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4"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5" name="object 5"/>
          <p:cNvSpPr txBox="1"/>
          <p:nvPr/>
        </p:nvSpPr>
        <p:spPr>
          <a:xfrm>
            <a:off x="437692" y="430098"/>
            <a:ext cx="940435" cy="505460"/>
          </a:xfrm>
          <a:prstGeom prst="rect">
            <a:avLst/>
          </a:prstGeom>
        </p:spPr>
        <p:txBody>
          <a:bodyPr vert="horz" wrap="square" lIns="0" tIns="13335" rIns="0" bIns="0" rtlCol="0">
            <a:spAutoFit/>
          </a:bodyPr>
          <a:lstStyle/>
          <a:p>
            <a:pPr marL="12700">
              <a:lnSpc>
                <a:spcPct val="100000"/>
              </a:lnSpc>
              <a:spcBef>
                <a:spcPts val="105"/>
              </a:spcBef>
            </a:pPr>
            <a:r>
              <a:rPr sz="3200" b="1" spc="790" dirty="0">
                <a:solidFill>
                  <a:srgbClr val="CC0000"/>
                </a:solidFill>
                <a:latin typeface="宋体" panose="02010600030101010101" pitchFamily="2" charset="-122"/>
                <a:ea typeface="宋体" panose="02010600030101010101" pitchFamily="2" charset="-122"/>
                <a:cs typeface="黑体" panose="02010609060101010101" charset="-122"/>
              </a:rPr>
              <a:t>内</a:t>
            </a:r>
            <a:r>
              <a:rPr sz="3200" b="1" spc="5" dirty="0">
                <a:solidFill>
                  <a:srgbClr val="CC0000"/>
                </a:solidFill>
                <a:latin typeface="宋体" panose="02010600030101010101" pitchFamily="2" charset="-122"/>
                <a:ea typeface="宋体" panose="02010600030101010101" pitchFamily="2" charset="-122"/>
                <a:cs typeface="黑体" panose="02010609060101010101" charset="-122"/>
              </a:rPr>
              <a:t>容</a:t>
            </a:r>
            <a:endParaRPr sz="3200" b="1">
              <a:latin typeface="宋体" panose="02010600030101010101" pitchFamily="2" charset="-122"/>
              <a:ea typeface="宋体" panose="02010600030101010101" pitchFamily="2" charset="-122"/>
              <a:cs typeface="黑体" panose="02010609060101010101" charset="-122"/>
            </a:endParaRPr>
          </a:p>
        </p:txBody>
      </p:sp>
      <p:sp>
        <p:nvSpPr>
          <p:cNvPr id="7" name="object 7"/>
          <p:cNvSpPr txBox="1"/>
          <p:nvPr/>
        </p:nvSpPr>
        <p:spPr>
          <a:xfrm>
            <a:off x="10455402" y="6413799"/>
            <a:ext cx="133985" cy="197485"/>
          </a:xfrm>
          <a:prstGeom prst="rect">
            <a:avLst/>
          </a:prstGeom>
        </p:spPr>
        <p:txBody>
          <a:bodyPr vert="horz" wrap="square" lIns="0" tIns="13335" rIns="0" bIns="0" rtlCol="0">
            <a:spAutoFit/>
          </a:bodyPr>
          <a:lstStyle/>
          <a:p>
            <a:pPr marL="12700">
              <a:lnSpc>
                <a:spcPct val="100000"/>
              </a:lnSpc>
              <a:spcBef>
                <a:spcPts val="105"/>
              </a:spcBef>
            </a:pPr>
            <a:r>
              <a:rPr sz="1200" b="1" dirty="0">
                <a:latin typeface="Verdana" panose="020B0604030504040204"/>
                <a:cs typeface="Verdana" panose="020B0604030504040204"/>
              </a:rPr>
              <a:t>2</a:t>
            </a:r>
            <a:endParaRPr sz="1200">
              <a:latin typeface="Verdana" panose="020B0604030504040204"/>
              <a:cs typeface="Verdana" panose="020B0604030504040204"/>
            </a:endParaRPr>
          </a:p>
        </p:txBody>
      </p:sp>
      <p:sp>
        <p:nvSpPr>
          <p:cNvPr id="6" name="object 6"/>
          <p:cNvSpPr txBox="1">
            <a:spLocks noGrp="1"/>
          </p:cNvSpPr>
          <p:nvPr>
            <p:ph type="title"/>
          </p:nvPr>
        </p:nvSpPr>
        <p:spPr>
          <a:xfrm>
            <a:off x="676275" y="1379538"/>
            <a:ext cx="6304915" cy="2811145"/>
          </a:xfrm>
          <a:prstGeom prst="rect">
            <a:avLst/>
          </a:prstGeom>
        </p:spPr>
        <p:txBody>
          <a:bodyPr vert="horz" wrap="square" lIns="0" tIns="12700" rIns="0" bIns="0" rtlCol="0">
            <a:spAutoFit/>
          </a:bodyPr>
          <a:lstStyle/>
          <a:p>
            <a:pPr marL="12700" marR="5080">
              <a:lnSpc>
                <a:spcPct val="130000"/>
              </a:lnSpc>
              <a:spcBef>
                <a:spcPts val="100"/>
              </a:spcBef>
            </a:pPr>
            <a:r>
              <a:rPr sz="2800" b="1" spc="-10" dirty="0">
                <a:solidFill>
                  <a:srgbClr val="0000FF"/>
                </a:solidFill>
                <a:latin typeface="宋体" panose="02010600030101010101" pitchFamily="2" charset="-122"/>
                <a:cs typeface="宋体" panose="02010600030101010101" pitchFamily="2" charset="-122"/>
              </a:rPr>
              <a:t>一</a:t>
            </a:r>
            <a:r>
              <a:rPr sz="2800" b="1" spc="-5" dirty="0">
                <a:solidFill>
                  <a:srgbClr val="0000FF"/>
                </a:solidFill>
                <a:latin typeface="宋体" panose="02010600030101010101" pitchFamily="2" charset="-122"/>
                <a:cs typeface="宋体" panose="02010600030101010101" pitchFamily="2" charset="-122"/>
              </a:rPr>
              <a:t>、</a:t>
            </a:r>
            <a:r>
              <a:rPr lang="zh-CN" sz="2800" b="1" spc="-5" dirty="0">
                <a:solidFill>
                  <a:srgbClr val="0000FF"/>
                </a:solidFill>
                <a:latin typeface="宋体" panose="02010600030101010101" pitchFamily="2" charset="-122"/>
                <a:cs typeface="宋体" panose="02010600030101010101" pitchFamily="2" charset="-122"/>
              </a:rPr>
              <a:t>遗传算法</a:t>
            </a:r>
            <a:br>
              <a:rPr sz="2800" b="1" spc="-5" dirty="0">
                <a:solidFill>
                  <a:srgbClr val="0000FF"/>
                </a:solidFill>
                <a:latin typeface="宋体" panose="02010600030101010101" pitchFamily="2" charset="-122"/>
                <a:cs typeface="宋体" panose="02010600030101010101" pitchFamily="2" charset="-122"/>
              </a:rPr>
            </a:br>
            <a:r>
              <a:rPr sz="2800" b="1" spc="-5" dirty="0">
                <a:solidFill>
                  <a:srgbClr val="0000FF"/>
                </a:solidFill>
                <a:latin typeface="宋体" panose="02010600030101010101" pitchFamily="2" charset="-122"/>
                <a:cs typeface="宋体" panose="02010600030101010101" pitchFamily="2" charset="-122"/>
              </a:rPr>
              <a:t>二、</a:t>
            </a:r>
            <a:r>
              <a:rPr lang="zh-CN" sz="2800" b="1" spc="-5" dirty="0">
                <a:solidFill>
                  <a:srgbClr val="0000FF"/>
                </a:solidFill>
                <a:latin typeface="宋体" panose="02010600030101010101" pitchFamily="2" charset="-122"/>
                <a:cs typeface="宋体" panose="02010600030101010101" pitchFamily="2" charset="-122"/>
              </a:rPr>
              <a:t>蚁群算法</a:t>
            </a:r>
            <a:br>
              <a:rPr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三、粒子群算法</a:t>
            </a:r>
            <a:br>
              <a:rPr lang="zh-CN" sz="2800" b="1" spc="-5" dirty="0">
                <a:solidFill>
                  <a:srgbClr val="0000FF"/>
                </a:solidFill>
                <a:latin typeface="宋体" panose="02010600030101010101" pitchFamily="2" charset="-122"/>
                <a:cs typeface="宋体" panose="02010600030101010101" pitchFamily="2" charset="-122"/>
              </a:rPr>
            </a:br>
            <a:r>
              <a:rPr lang="zh-CN" sz="2800" b="1" spc="-5" dirty="0">
                <a:solidFill>
                  <a:srgbClr val="0000FF"/>
                </a:solidFill>
                <a:latin typeface="宋体" panose="02010600030101010101" pitchFamily="2" charset="-122"/>
                <a:cs typeface="宋体" panose="02010600030101010101" pitchFamily="2" charset="-122"/>
              </a:rPr>
              <a:t>四、模拟退火算法</a:t>
            </a:r>
            <a:br>
              <a:rPr lang="zh-CN" sz="2800" b="1" spc="-5" dirty="0">
                <a:solidFill>
                  <a:srgbClr val="0000FF"/>
                </a:solidFill>
                <a:latin typeface="宋体" panose="02010600030101010101" pitchFamily="2" charset="-122"/>
                <a:cs typeface="宋体" panose="02010600030101010101" pitchFamily="2" charset="-122"/>
              </a:rPr>
            </a:br>
            <a:endParaRPr lang="zh-CN" sz="2800" b="1" spc="-5" dirty="0">
              <a:solidFill>
                <a:srgbClr val="0000FF"/>
              </a:solidFill>
              <a:latin typeface="宋体" panose="02010600030101010101" pitchFamily="2" charset="-122"/>
              <a:cs typeface="宋体" panose="02010600030101010101" pitchFamily="2" charset="-122"/>
            </a:endParaRPr>
          </a:p>
        </p:txBody>
      </p:sp>
      <p:pic>
        <p:nvPicPr>
          <p:cNvPr id="8" name="object 6"/>
          <p:cNvPicPr/>
          <p:nvPr/>
        </p:nvPicPr>
        <p:blipFill>
          <a:blip r:embed="rId2" cstate="print"/>
          <a:stretch>
            <a:fillRect/>
          </a:stretch>
        </p:blipFill>
        <p:spPr>
          <a:xfrm>
            <a:off x="9552431" y="44196"/>
            <a:ext cx="1068324" cy="8458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26945"/>
            <a:ext cx="11127105" cy="314452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82825"/>
            <a:ext cx="6433820" cy="3174365"/>
          </a:xfrm>
          <a:prstGeom prst="rect">
            <a:avLst/>
          </a:prstGeom>
        </p:spPr>
      </p:pic>
      <p:pic>
        <p:nvPicPr>
          <p:cNvPr id="8" name="图片 7"/>
          <p:cNvPicPr>
            <a:picLocks noChangeAspect="1"/>
          </p:cNvPicPr>
          <p:nvPr/>
        </p:nvPicPr>
        <p:blipFill>
          <a:blip r:embed="rId2"/>
          <a:stretch>
            <a:fillRect/>
          </a:stretch>
        </p:blipFill>
        <p:spPr>
          <a:xfrm>
            <a:off x="7042150" y="2282825"/>
            <a:ext cx="5201285" cy="25660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361950" y="2169795"/>
            <a:ext cx="6165215" cy="4318000"/>
          </a:xfrm>
          <a:prstGeom prst="rect">
            <a:avLst/>
          </a:prstGeom>
        </p:spPr>
      </p:pic>
      <p:pic>
        <p:nvPicPr>
          <p:cNvPr id="8" name="图片 7"/>
          <p:cNvPicPr>
            <a:picLocks noChangeAspect="1"/>
          </p:cNvPicPr>
          <p:nvPr/>
        </p:nvPicPr>
        <p:blipFill>
          <a:blip r:embed="rId2"/>
          <a:stretch>
            <a:fillRect/>
          </a:stretch>
        </p:blipFill>
        <p:spPr>
          <a:xfrm>
            <a:off x="6529705" y="2133600"/>
            <a:ext cx="5662295" cy="43541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3578225" y="1198245"/>
            <a:ext cx="8613775" cy="57181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蚁群算法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8.2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蚁群算法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5735955" y="958850"/>
            <a:ext cx="3680460" cy="582231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85670"/>
            <a:ext cx="10565765" cy="29019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05660"/>
            <a:ext cx="10994390" cy="3529330"/>
          </a:xfrm>
          <a:prstGeom prst="rect">
            <a:avLst/>
          </a:prstGeom>
        </p:spPr>
      </p:pic>
      <p:graphicFrame>
        <p:nvGraphicFramePr>
          <p:cNvPr id="8" name="对象 7">
            <a:hlinkClick r:id="" action="ppaction://ole?verb="/>
          </p:cNvPr>
          <p:cNvGraphicFramePr>
            <a:graphicFrameLocks noChangeAspect="1"/>
          </p:cNvGraphicFramePr>
          <p:nvPr/>
        </p:nvGraphicFramePr>
        <p:xfrm>
          <a:off x="4996180" y="5388610"/>
          <a:ext cx="1873250" cy="464185"/>
        </p:xfrm>
        <a:graphic>
          <a:graphicData uri="http://schemas.openxmlformats.org/presentationml/2006/ole">
            <mc:AlternateContent xmlns:mc="http://schemas.openxmlformats.org/markup-compatibility/2006">
              <mc:Choice xmlns:v="urn:schemas-microsoft-com:vml" Requires="v">
                <p:oleObj spid="_x0000_s1025" name="" r:id="rId2" imgW="920115" imgH="227965" progId="Equation.AxMath">
                  <p:embed/>
                </p:oleObj>
              </mc:Choice>
              <mc:Fallback>
                <p:oleObj name="" r:id="rId2" imgW="920115" imgH="227965" progId="Equation.AxMath">
                  <p:embed/>
                  <p:pic>
                    <p:nvPicPr>
                      <p:cNvPr id="0" name="图片 1024"/>
                      <p:cNvPicPr/>
                      <p:nvPr/>
                    </p:nvPicPr>
                    <p:blipFill>
                      <a:blip r:embed="rId3"/>
                      <a:stretch>
                        <a:fillRect/>
                      </a:stretch>
                    </p:blipFill>
                    <p:spPr>
                      <a:xfrm>
                        <a:off x="4996180" y="5388610"/>
                        <a:ext cx="1873250" cy="4641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90245" y="2102485"/>
            <a:ext cx="10539730" cy="437324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89810"/>
            <a:ext cx="10704830" cy="44989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3967480" y="1408430"/>
            <a:ext cx="3350260" cy="54495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进化计算</a:t>
            </a:r>
            <a:endParaRPr lang="zh-CN" altLang="en-US" sz="3200">
              <a:latin typeface="宋体" panose="02010600030101010101" pitchFamily="2" charset="-122"/>
              <a:ea typeface="宋体" panose="02010600030101010101" pitchFamily="2" charset="-122"/>
            </a:endParaRPr>
          </a:p>
          <a:p>
            <a:pPr marL="0" indent="0">
              <a:buNone/>
            </a:pP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custDataLst>
              <p:tags r:id="rId1"/>
            </p:custDataLst>
          </p:nvPr>
        </p:nvPicPr>
        <p:blipFill>
          <a:blip r:embed="rId2"/>
          <a:stretch>
            <a:fillRect/>
          </a:stretch>
        </p:blipFill>
        <p:spPr>
          <a:xfrm>
            <a:off x="608330" y="2211070"/>
            <a:ext cx="10859770" cy="442214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72970"/>
            <a:ext cx="10543540" cy="423354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粒子群算法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8.3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粒子群算法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26945"/>
            <a:ext cx="10382250" cy="32861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模拟退火算法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7172" name="矩形 7171"/>
          <p:cNvSpPr>
            <a:spLocks noRot="1"/>
          </p:cNvSpPr>
          <p:nvPr/>
        </p:nvSpPr>
        <p:spPr>
          <a:xfrm>
            <a:off x="608330" y="2104708"/>
            <a:ext cx="8540750" cy="475297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folHlink"/>
              </a:buClr>
              <a:buSzPct val="90000"/>
              <a:buFont typeface="Wingdings" panose="05000000000000000000" pitchFamily="2" charset="2"/>
              <a:buChar char="w"/>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hlink"/>
              </a:buClr>
              <a:buSzPct val="95000"/>
              <a:buFont typeface="Wingdings" panose="05000000000000000000" pitchFamily="2" charset="2"/>
              <a:buChar char="ª"/>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20000"/>
              </a:spcBef>
              <a:spcAft>
                <a:spcPct val="0"/>
              </a:spcAft>
              <a:buClr>
                <a:schemeClr val="hlink"/>
              </a:buClr>
              <a:buSzTx/>
              <a:buFont typeface="Wingdings" panose="05000000000000000000" pitchFamily="2" charset="2"/>
              <a:buChar char="ª"/>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folHlink"/>
              </a:buClr>
              <a:buSzTx/>
              <a:buFont typeface="Wingdings" panose="05000000000000000000" pitchFamily="2" charset="2"/>
              <a:buChar char="w"/>
              <a:defRPr sz="2000" b="0" i="0" u="none" kern="1200" baseline="0">
                <a:solidFill>
                  <a:schemeClr val="tx1"/>
                </a:solidFill>
                <a:latin typeface="Arial" panose="020B0604020202020204" pitchFamily="34" charset="0"/>
                <a:ea typeface="宋体" panose="02010600030101010101" pitchFamily="2" charset="-122"/>
              </a:defRPr>
            </a:lvl5pPr>
          </a:lstStyle>
          <a:p>
            <a:pPr marL="444500" lvl="0" indent="-444500">
              <a:lnSpc>
                <a:spcPct val="120000"/>
              </a:lnSpc>
              <a:spcBef>
                <a:spcPct val="10000"/>
              </a:spcBef>
            </a:pPr>
            <a:r>
              <a:rPr lang="zh-CN" altLang="en-US" sz="2800" b="1">
                <a:ea typeface="黑体" panose="02010609060101010101" charset="-122"/>
              </a:rPr>
              <a:t>算法的提出</a:t>
            </a:r>
            <a:endParaRPr lang="zh-CN" altLang="en-US" sz="2800" b="1">
              <a:ea typeface="黑体" panose="02010609060101010101" charset="-122"/>
            </a:endParaRPr>
          </a:p>
          <a:p>
            <a:pPr marL="444500" lvl="0" indent="-444500">
              <a:lnSpc>
                <a:spcPct val="120000"/>
              </a:lnSpc>
              <a:spcBef>
                <a:spcPct val="10000"/>
              </a:spcBef>
              <a:buNone/>
            </a:pPr>
            <a:r>
              <a:rPr lang="zh-CN" altLang="en-US" sz="1600" b="1">
                <a:solidFill>
                  <a:schemeClr val="folHlink"/>
                </a:solidFill>
                <a:ea typeface="楷体_GB2312" pitchFamily="1" charset="-122"/>
              </a:rPr>
              <a:t>        </a:t>
            </a:r>
            <a:r>
              <a:rPr lang="zh-CN" altLang="en-US" sz="2800" b="1">
                <a:solidFill>
                  <a:schemeClr val="folHlink"/>
                </a:solidFill>
                <a:latin typeface="Times New Roman" panose="02020603050405020304" pitchFamily="2" charset="0"/>
                <a:ea typeface="楷体_GB2312" pitchFamily="1" charset="-122"/>
              </a:rPr>
              <a:t>模拟退火算法最早的思想由</a:t>
            </a:r>
            <a:r>
              <a:rPr lang="en-US" altLang="zh-CN" sz="2800" b="1">
                <a:solidFill>
                  <a:schemeClr val="folHlink"/>
                </a:solidFill>
                <a:latin typeface="Times New Roman" panose="02020603050405020304" pitchFamily="2" charset="0"/>
                <a:ea typeface="楷体_GB2312" pitchFamily="1" charset="-122"/>
              </a:rPr>
              <a:t>Metropolis</a:t>
            </a:r>
            <a:r>
              <a:rPr lang="zh-CN" altLang="en-US" sz="2800" b="1">
                <a:solidFill>
                  <a:schemeClr val="folHlink"/>
                </a:solidFill>
                <a:latin typeface="Times New Roman" panose="02020603050405020304" pitchFamily="2" charset="0"/>
                <a:ea typeface="楷体_GB2312" pitchFamily="1" charset="-122"/>
              </a:rPr>
              <a:t>等（</a:t>
            </a:r>
            <a:r>
              <a:rPr lang="en-US" altLang="zh-CN" sz="2800" b="1">
                <a:solidFill>
                  <a:schemeClr val="folHlink"/>
                </a:solidFill>
                <a:latin typeface="Times New Roman" panose="02020603050405020304" pitchFamily="2" charset="0"/>
                <a:ea typeface="楷体_GB2312" pitchFamily="1" charset="-122"/>
              </a:rPr>
              <a:t>1953</a:t>
            </a:r>
            <a:r>
              <a:rPr lang="zh-CN" altLang="en-US" sz="2800" b="1">
                <a:solidFill>
                  <a:schemeClr val="folHlink"/>
                </a:solidFill>
                <a:latin typeface="Times New Roman" panose="02020603050405020304" pitchFamily="2" charset="0"/>
                <a:ea typeface="楷体_GB2312" pitchFamily="1" charset="-122"/>
              </a:rPr>
              <a:t>）提出，</a:t>
            </a:r>
            <a:r>
              <a:rPr lang="en-US" altLang="zh-CN" sz="2800" b="1">
                <a:solidFill>
                  <a:schemeClr val="folHlink"/>
                </a:solidFill>
                <a:latin typeface="Times New Roman" panose="02020603050405020304" pitchFamily="2" charset="0"/>
                <a:ea typeface="楷体_GB2312" pitchFamily="1" charset="-122"/>
              </a:rPr>
              <a:t>1983</a:t>
            </a:r>
            <a:r>
              <a:rPr lang="zh-CN" altLang="en-US" sz="2800" b="1">
                <a:solidFill>
                  <a:schemeClr val="folHlink"/>
                </a:solidFill>
                <a:latin typeface="Times New Roman" panose="02020603050405020304" pitchFamily="2" charset="0"/>
                <a:ea typeface="楷体_GB2312" pitchFamily="1" charset="-122"/>
              </a:rPr>
              <a:t>年</a:t>
            </a:r>
            <a:r>
              <a:rPr lang="en-US" altLang="zh-CN" sz="2800" b="1">
                <a:solidFill>
                  <a:schemeClr val="folHlink"/>
                </a:solidFill>
                <a:latin typeface="Times New Roman" panose="02020603050405020304" pitchFamily="2" charset="0"/>
                <a:ea typeface="楷体_GB2312" pitchFamily="1" charset="-122"/>
              </a:rPr>
              <a:t>Kirkpatrick</a:t>
            </a:r>
            <a:r>
              <a:rPr lang="zh-CN" altLang="en-US" sz="2800" b="1">
                <a:solidFill>
                  <a:schemeClr val="folHlink"/>
                </a:solidFill>
                <a:latin typeface="Times New Roman" panose="02020603050405020304" pitchFamily="2" charset="0"/>
                <a:ea typeface="楷体_GB2312" pitchFamily="1" charset="-122"/>
              </a:rPr>
              <a:t>等将其应用于组合优化。</a:t>
            </a:r>
            <a:endParaRPr lang="zh-CN" altLang="en-US" sz="2800" b="1">
              <a:solidFill>
                <a:schemeClr val="folHlink"/>
              </a:solidFill>
              <a:latin typeface="Times New Roman" panose="02020603050405020304" pitchFamily="2" charset="0"/>
              <a:ea typeface="楷体_GB2312" pitchFamily="1" charset="-122"/>
            </a:endParaRPr>
          </a:p>
          <a:p>
            <a:pPr marL="444500" lvl="0" indent="-444500">
              <a:lnSpc>
                <a:spcPct val="120000"/>
              </a:lnSpc>
              <a:spcBef>
                <a:spcPct val="10000"/>
              </a:spcBef>
            </a:pPr>
            <a:r>
              <a:rPr lang="zh-CN" altLang="en-US" sz="2800" b="1">
                <a:ea typeface="黑体" panose="02010609060101010101" charset="-122"/>
              </a:rPr>
              <a:t>算法的目的</a:t>
            </a:r>
            <a:endParaRPr lang="zh-CN" altLang="en-US" sz="2800" b="1">
              <a:solidFill>
                <a:schemeClr val="folHlink"/>
              </a:solidFill>
              <a:ea typeface="楷体_GB2312" pitchFamily="1" charset="-122"/>
            </a:endParaRPr>
          </a:p>
          <a:p>
            <a:pPr marL="444500" lvl="0" indent="-444500">
              <a:lnSpc>
                <a:spcPct val="120000"/>
              </a:lnSpc>
              <a:spcBef>
                <a:spcPct val="10000"/>
              </a:spcBef>
              <a:buNone/>
            </a:pPr>
            <a:r>
              <a:rPr lang="zh-CN" altLang="en-US" sz="2800" b="1">
                <a:solidFill>
                  <a:schemeClr val="folHlink"/>
                </a:solidFill>
                <a:ea typeface="楷体_GB2312" pitchFamily="1" charset="-122"/>
              </a:rPr>
              <a:t>    解决</a:t>
            </a:r>
            <a:r>
              <a:rPr lang="en-US" altLang="zh-CN" sz="2800" b="1">
                <a:solidFill>
                  <a:schemeClr val="folHlink"/>
                </a:solidFill>
                <a:latin typeface="Times New Roman" panose="02020603050405020304" pitchFamily="2" charset="0"/>
                <a:ea typeface="楷体_GB2312" pitchFamily="1" charset="-122"/>
              </a:rPr>
              <a:t>NP</a:t>
            </a:r>
            <a:r>
              <a:rPr lang="zh-CN" altLang="en-US" sz="2800" b="1">
                <a:solidFill>
                  <a:schemeClr val="folHlink"/>
                </a:solidFill>
                <a:latin typeface="Times New Roman" panose="02020603050405020304" pitchFamily="2" charset="0"/>
                <a:ea typeface="楷体_GB2312" pitchFamily="1" charset="-122"/>
              </a:rPr>
              <a:t>复杂性</a:t>
            </a:r>
            <a:r>
              <a:rPr lang="zh-CN" altLang="en-US" sz="2800" b="1">
                <a:solidFill>
                  <a:schemeClr val="folHlink"/>
                </a:solidFill>
                <a:ea typeface="楷体_GB2312" pitchFamily="1" charset="-122"/>
              </a:rPr>
              <a:t>问题；</a:t>
            </a:r>
            <a:endParaRPr lang="zh-CN" altLang="en-US" sz="2800" b="1">
              <a:solidFill>
                <a:schemeClr val="folHlink"/>
              </a:solidFill>
              <a:ea typeface="楷体_GB2312" pitchFamily="1" charset="-122"/>
            </a:endParaRPr>
          </a:p>
          <a:p>
            <a:pPr marL="444500" lvl="0" indent="-444500">
              <a:lnSpc>
                <a:spcPct val="120000"/>
              </a:lnSpc>
              <a:spcBef>
                <a:spcPct val="10000"/>
              </a:spcBef>
              <a:buNone/>
            </a:pPr>
            <a:r>
              <a:rPr lang="zh-CN" altLang="en-US" sz="2800" b="1">
                <a:solidFill>
                  <a:schemeClr val="folHlink"/>
                </a:solidFill>
                <a:ea typeface="楷体_GB2312" pitchFamily="1" charset="-122"/>
              </a:rPr>
              <a:t>    克服优化过程陷入局部极小；</a:t>
            </a:r>
            <a:endParaRPr lang="zh-CN" altLang="en-US" sz="2800" b="1">
              <a:solidFill>
                <a:schemeClr val="folHlink"/>
              </a:solidFill>
              <a:ea typeface="楷体_GB2312" pitchFamily="1" charset="-122"/>
            </a:endParaRPr>
          </a:p>
          <a:p>
            <a:pPr marL="444500" lvl="0" indent="-444500">
              <a:lnSpc>
                <a:spcPct val="120000"/>
              </a:lnSpc>
              <a:spcBef>
                <a:spcPct val="10000"/>
              </a:spcBef>
              <a:buNone/>
            </a:pPr>
            <a:r>
              <a:rPr lang="zh-CN" altLang="en-US" sz="2800" b="1">
                <a:solidFill>
                  <a:schemeClr val="folHlink"/>
                </a:solidFill>
                <a:ea typeface="楷体_GB2312" pitchFamily="1" charset="-122"/>
              </a:rPr>
              <a:t>    克服初值依赖性。</a:t>
            </a:r>
            <a:endParaRPr lang="zh-CN" altLang="en-US" sz="2800" b="1">
              <a:ea typeface="黑体" panose="02010609060101010101"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60000"/>
          </a:bodyPr>
          <a:p>
            <a:r>
              <a:rPr lang="zh-CN" altLang="en-US" sz="3200">
                <a:latin typeface="宋体" panose="02010600030101010101" pitchFamily="2" charset="-122"/>
                <a:ea typeface="宋体" panose="02010600030101010101" pitchFamily="2" charset="-122"/>
              </a:rPr>
              <a:t>模拟退火算法</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模拟退火算法(Simulated Annealing, SA)的思想借鉴于固体的退火原理，当固体的温度很高的时候，内能比较大，固体的内部粒子处于快速无序运动，当温度慢慢降低的过程中，固体的内能减小，粒子的慢慢趋于有序，最终，当固体处于常温时，内能达到最小，此时，粒子最为稳定。模拟退火算法便是基于这样的原理设计而成。</a:t>
            </a:r>
            <a:endParaRPr lang="zh-CN" altLang="en-US"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模拟退火算法从某一较高的温度出发，这个温度称为初始温度，伴随着温度参数的不断下降，算法中的解趋于稳定，但是，可能这样的稳定解是一个局部最优解，此时，模拟退火算法中会以一定的概率跳出这样的局部最优解，以寻找目标函数的全局最优解。如上图中所示，若此时寻找到了A AA点处的解，模拟退火算法会以一定的概率跳出这个解，如跳到了D DD点重新寻找，这样在一定程度上增加了寻找到全局最优解的可能性。</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模拟退火算法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437515" y="2388235"/>
            <a:ext cx="11487150" cy="320992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模拟退火算法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746875" y="990600"/>
            <a:ext cx="4381500" cy="58674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模拟退火算法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4938395" y="1036955"/>
            <a:ext cx="7162165" cy="582104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不同算法的效率对比</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450088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8.4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模拟退火算法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b="1">
                <a:latin typeface="宋体" panose="02010600030101010101" pitchFamily="2" charset="-122"/>
                <a:ea typeface="宋体" panose="02010600030101010101" pitchFamily="2" charset="-122"/>
              </a:rPr>
              <a:t>时间充足，</a:t>
            </a:r>
            <a:r>
              <a:rPr lang="zh-CN" altLang="en-US" sz="3200" b="1">
                <a:latin typeface="宋体" panose="02010600030101010101" pitchFamily="2" charset="-122"/>
                <a:ea typeface="宋体" panose="02010600030101010101" pitchFamily="2" charset="-122"/>
              </a:rPr>
              <a:t>无需熬夜</a:t>
            </a:r>
            <a:r>
              <a:rPr lang="zh-CN" altLang="en-US" sz="3200" b="1">
                <a:latin typeface="宋体" panose="02010600030101010101" pitchFamily="2" charset="-122"/>
                <a:ea typeface="宋体" panose="02010600030101010101" pitchFamily="2" charset="-122"/>
              </a:rPr>
              <a:t>通宵</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比赛期间，队友要</a:t>
            </a:r>
            <a:r>
              <a:rPr lang="zh-CN" altLang="en-US" sz="3200" b="1">
                <a:latin typeface="宋体" panose="02010600030101010101" pitchFamily="2" charset="-122"/>
                <a:ea typeface="宋体" panose="02010600030101010101" pitchFamily="2" charset="-122"/>
              </a:rPr>
              <a:t>配合好</a:t>
            </a:r>
            <a:endParaRPr lang="zh-CN" altLang="en-US" sz="3200" b="1">
              <a:latin typeface="宋体" panose="02010600030101010101" pitchFamily="2" charset="-122"/>
              <a:ea typeface="宋体" panose="02010600030101010101" pitchFamily="2" charset="-122"/>
            </a:endParaRPr>
          </a:p>
          <a:p>
            <a:r>
              <a:rPr lang="zh-CN" altLang="en-US" sz="3200" b="1">
                <a:latin typeface="宋体" panose="02010600030101010101" pitchFamily="2" charset="-122"/>
                <a:ea typeface="宋体" panose="02010600030101010101" pitchFamily="2" charset="-122"/>
              </a:rPr>
              <a:t>祝各位数模学习</a:t>
            </a:r>
            <a:r>
              <a:rPr lang="zh-CN" altLang="en-US" sz="3200" b="1">
                <a:latin typeface="宋体" panose="02010600030101010101" pitchFamily="2" charset="-122"/>
                <a:ea typeface="宋体" panose="02010600030101010101" pitchFamily="2" charset="-122"/>
              </a:rPr>
              <a:t>顺利</a:t>
            </a:r>
            <a:endParaRPr lang="zh-CN" altLang="en-US" sz="3200" b="1">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5912485" cy="505460"/>
          </a:xfrm>
          <a:prstGeom prst="rect">
            <a:avLst/>
          </a:prstGeom>
        </p:spPr>
        <p:txBody>
          <a:bodyPr vert="horz" wrap="square" lIns="0" tIns="13335" rIns="0" bIns="0" rtlCol="0">
            <a:spAutoFit/>
          </a:bodyPr>
          <a:lstStyle/>
          <a:p>
            <a:pPr marL="12700">
              <a:lnSpc>
                <a:spcPct val="100000"/>
              </a:lnSpc>
              <a:spcBef>
                <a:spcPts val="105"/>
              </a:spcBef>
            </a:pPr>
            <a:r>
              <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总结</a:t>
            </a:r>
            <a:endParaRPr lang="zh-CN"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209800" y="3243072"/>
            <a:ext cx="7772400" cy="114300"/>
            <a:chOff x="685800" y="3243072"/>
            <a:chExt cx="7772400" cy="114300"/>
          </a:xfrm>
        </p:grpSpPr>
        <p:sp>
          <p:nvSpPr>
            <p:cNvPr id="3" name="object 3"/>
            <p:cNvSpPr/>
            <p:nvPr/>
          </p:nvSpPr>
          <p:spPr>
            <a:xfrm>
              <a:off x="685800" y="3247644"/>
              <a:ext cx="4803775" cy="109855"/>
            </a:xfrm>
            <a:custGeom>
              <a:avLst/>
              <a:gdLst/>
              <a:ahLst/>
              <a:cxnLst/>
              <a:rect l="l" t="t" r="r" b="b"/>
              <a:pathLst>
                <a:path w="4803775" h="109854">
                  <a:moveTo>
                    <a:pt x="4803394" y="0"/>
                  </a:moveTo>
                  <a:lnTo>
                    <a:pt x="0" y="0"/>
                  </a:lnTo>
                  <a:lnTo>
                    <a:pt x="0" y="109727"/>
                  </a:lnTo>
                  <a:lnTo>
                    <a:pt x="4803394" y="109727"/>
                  </a:lnTo>
                  <a:lnTo>
                    <a:pt x="4803394" y="0"/>
                  </a:lnTo>
                  <a:close/>
                </a:path>
              </a:pathLst>
            </a:custGeom>
            <a:solidFill>
              <a:srgbClr val="CC0000"/>
            </a:solidFill>
          </p:spPr>
          <p:txBody>
            <a:bodyPr wrap="square" lIns="0" tIns="0" rIns="0" bIns="0" rtlCol="0"/>
            <a:lstStyle/>
            <a:p/>
          </p:txBody>
        </p:sp>
        <p:sp>
          <p:nvSpPr>
            <p:cNvPr id="4" name="object 4"/>
            <p:cNvSpPr/>
            <p:nvPr/>
          </p:nvSpPr>
          <p:spPr>
            <a:xfrm>
              <a:off x="685800" y="3247644"/>
              <a:ext cx="7772400" cy="0"/>
            </a:xfrm>
            <a:custGeom>
              <a:avLst/>
              <a:gdLst/>
              <a:ahLst/>
              <a:cxnLst/>
              <a:rect l="l" t="t" r="r" b="b"/>
              <a:pathLst>
                <a:path w="7772400">
                  <a:moveTo>
                    <a:pt x="0" y="0"/>
                  </a:moveTo>
                  <a:lnTo>
                    <a:pt x="7772400" y="0"/>
                  </a:lnTo>
                </a:path>
              </a:pathLst>
            </a:custGeom>
            <a:ln w="9144">
              <a:solidFill>
                <a:srgbClr val="CC0000"/>
              </a:solidFill>
            </a:ln>
          </p:spPr>
          <p:txBody>
            <a:bodyPr wrap="square" lIns="0" tIns="0" rIns="0" bIns="0" rtlCol="0"/>
            <a:lstStyle/>
            <a:p/>
          </p:txBody>
        </p:sp>
      </p:grpSp>
      <p:sp>
        <p:nvSpPr>
          <p:cNvPr id="5" name="object 5"/>
          <p:cNvSpPr txBox="1">
            <a:spLocks noGrp="1"/>
          </p:cNvSpPr>
          <p:nvPr>
            <p:ph type="title"/>
          </p:nvPr>
        </p:nvSpPr>
        <p:spPr>
          <a:xfrm>
            <a:off x="2209800" y="1831975"/>
            <a:ext cx="7553325" cy="935990"/>
          </a:xfrm>
          <a:prstGeom prst="rect">
            <a:avLst/>
          </a:prstGeom>
        </p:spPr>
        <p:txBody>
          <a:bodyPr vert="horz" wrap="square" lIns="0" tIns="12700" rIns="0" bIns="0" rtlCol="0">
            <a:spAutoFit/>
          </a:bodyPr>
          <a:lstStyle/>
          <a:p>
            <a:pPr marL="12700" algn="ctr">
              <a:lnSpc>
                <a:spcPct val="100000"/>
              </a:lnSpc>
              <a:spcBef>
                <a:spcPts val="100"/>
              </a:spcBef>
            </a:pPr>
            <a:r>
              <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rPr>
              <a:t>谢谢各位</a:t>
            </a:r>
            <a:endParaRPr lang="zh-CN" altLang="en-US" sz="6000" spc="-5" dirty="0">
              <a:solidFill>
                <a:srgbClr val="3333CC"/>
              </a:solidFill>
              <a:latin typeface="宋体" panose="02010600030101010101" pitchFamily="2" charset="-122"/>
              <a:ea typeface="宋体" panose="02010600030101010101" pitchFamily="2" charset="-122"/>
              <a:cs typeface="黑体" panose="02010609060101010101" charset="-122"/>
            </a:endParaRPr>
          </a:p>
        </p:txBody>
      </p:sp>
      <p:pic>
        <p:nvPicPr>
          <p:cNvPr id="6" name="object 6"/>
          <p:cNvPicPr/>
          <p:nvPr/>
        </p:nvPicPr>
        <p:blipFill>
          <a:blip r:embed="rId2" cstate="print"/>
          <a:stretch>
            <a:fillRect/>
          </a:stretch>
        </p:blipFill>
        <p:spPr>
          <a:xfrm>
            <a:off x="9552431" y="44196"/>
            <a:ext cx="1068324" cy="845819"/>
          </a:xfrm>
          <a:prstGeom prst="rect">
            <a:avLst/>
          </a:prstGeom>
        </p:spPr>
      </p:pic>
      <p:sp>
        <p:nvSpPr>
          <p:cNvPr id="8" name="文本框 7"/>
          <p:cNvSpPr txBox="1"/>
          <p:nvPr/>
        </p:nvSpPr>
        <p:spPr>
          <a:xfrm>
            <a:off x="4018280" y="3961130"/>
            <a:ext cx="4217035" cy="953135"/>
          </a:xfrm>
          <a:prstGeom prst="rect">
            <a:avLst/>
          </a:prstGeom>
          <a:noFill/>
        </p:spPr>
        <p:txBody>
          <a:bodyPr wrap="square" rtlCol="0">
            <a:spAutoFit/>
          </a:bodyPr>
          <a:p>
            <a:pPr algn="ctr"/>
            <a:r>
              <a:rPr lang="zh-CN" altLang="en-US" sz="2800" b="1">
                <a:latin typeface="宋体" panose="02010600030101010101" pitchFamily="2" charset="-122"/>
                <a:ea typeface="宋体" panose="02010600030101010101" pitchFamily="2" charset="-122"/>
                <a:cs typeface="宋体" panose="02010600030101010101" pitchFamily="2" charset="-122"/>
              </a:rPr>
              <a:t>华中科技大学</a:t>
            </a:r>
            <a:r>
              <a:rPr lang="en-US" altLang="zh-CN" sz="2800" b="1">
                <a:latin typeface="宋体" panose="02010600030101010101" pitchFamily="2" charset="-122"/>
                <a:ea typeface="宋体" panose="02010600030101010101" pitchFamily="2" charset="-122"/>
                <a:cs typeface="宋体" panose="02010600030101010101" pitchFamily="2" charset="-122"/>
              </a:rPr>
              <a:t> </a:t>
            </a:r>
            <a:r>
              <a:rPr lang="zh-CN" altLang="en-US" sz="2800" b="1">
                <a:latin typeface="宋体" panose="02010600030101010101" pitchFamily="2" charset="-122"/>
                <a:ea typeface="宋体" panose="02010600030101010101" pitchFamily="2" charset="-122"/>
                <a:cs typeface="宋体" panose="02010600030101010101" pitchFamily="2" charset="-122"/>
              </a:rPr>
              <a:t>马世拓</a:t>
            </a:r>
            <a:endParaRPr lang="zh-CN" altLang="en-US" sz="2800" b="1">
              <a:latin typeface="宋体" panose="02010600030101010101" pitchFamily="2" charset="-122"/>
              <a:ea typeface="宋体" panose="02010600030101010101" pitchFamily="2" charset="-122"/>
              <a:cs typeface="宋体" panose="02010600030101010101" pitchFamily="2" charset="-122"/>
            </a:endParaRPr>
          </a:p>
          <a:p>
            <a:pPr algn="ctr"/>
            <a:r>
              <a:rPr lang="en-US" altLang="zh-CN" sz="2800" b="1">
                <a:latin typeface="宋体" panose="02010600030101010101" pitchFamily="2" charset="-122"/>
                <a:ea typeface="宋体" panose="02010600030101010101" pitchFamily="2" charset="-122"/>
                <a:cs typeface="宋体" panose="02010600030101010101" pitchFamily="2" charset="-122"/>
              </a:rPr>
              <a:t>2793055528@qq.com</a:t>
            </a:r>
            <a:endParaRPr lang="en-US" altLang="zh-CN" sz="28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群体智能</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195830"/>
            <a:ext cx="10831830" cy="44659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目前研究进展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8" name="图片 7"/>
          <p:cNvPicPr>
            <a:picLocks noChangeAspect="1"/>
          </p:cNvPicPr>
          <p:nvPr/>
        </p:nvPicPr>
        <p:blipFill>
          <a:blip r:embed="rId1"/>
          <a:stretch>
            <a:fillRect/>
          </a:stretch>
        </p:blipFill>
        <p:spPr>
          <a:xfrm>
            <a:off x="1860550" y="2064385"/>
            <a:ext cx="7750175" cy="436943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sp>
        <p:nvSpPr>
          <p:cNvPr id="12291" name="Rectangle 3"/>
          <p:cNvSpPr>
            <a:spLocks noGrp="1"/>
          </p:cNvSpPr>
          <p:nvPr/>
        </p:nvSpPr>
        <p:spPr>
          <a:xfrm>
            <a:off x="739140" y="2120583"/>
            <a:ext cx="8229600" cy="4335462"/>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buNone/>
            </a:pPr>
            <a:r>
              <a:rPr lang="zh-CN" altLang="en-US" dirty="0"/>
              <a:t>离散性问题</a:t>
            </a:r>
            <a:r>
              <a:rPr lang="en-US" altLang="zh-CN" dirty="0"/>
              <a:t>——</a:t>
            </a:r>
            <a:r>
              <a:rPr lang="zh-CN" altLang="en-US" dirty="0"/>
              <a:t>主要指组合优化</a:t>
            </a:r>
            <a:endParaRPr lang="zh-CN" altLang="en-US" dirty="0"/>
          </a:p>
          <a:p>
            <a:pPr eaLnBrk="1" hangingPunct="1">
              <a:buNone/>
            </a:pPr>
            <a:r>
              <a:rPr lang="zh-CN" altLang="en-US" dirty="0"/>
              <a:t>不确定性问题</a:t>
            </a:r>
            <a:r>
              <a:rPr lang="en-US" altLang="zh-CN" dirty="0"/>
              <a:t>——</a:t>
            </a:r>
            <a:r>
              <a:rPr lang="zh-CN" altLang="en-US" dirty="0"/>
              <a:t>随机性数学模型</a:t>
            </a:r>
            <a:endParaRPr lang="zh-CN" altLang="en-US" dirty="0"/>
          </a:p>
          <a:p>
            <a:pPr eaLnBrk="1" hangingPunct="1">
              <a:buNone/>
            </a:pPr>
            <a:r>
              <a:rPr lang="zh-CN" altLang="en-US" dirty="0"/>
              <a:t>大规模问题：超高维</a:t>
            </a:r>
            <a:endParaRPr lang="zh-CN" altLang="en-US" dirty="0"/>
          </a:p>
          <a:p>
            <a:pPr eaLnBrk="1" hangingPunct="1">
              <a:buNone/>
            </a:pPr>
            <a:r>
              <a:rPr lang="zh-CN" altLang="en-US" dirty="0"/>
              <a:t>动态优化问题</a:t>
            </a:r>
            <a:endParaRPr lang="zh-CN" altLang="en-US" dirty="0"/>
          </a:p>
          <a:p>
            <a:pPr eaLnBrk="1" hangingPunct="1">
              <a:buNone/>
            </a:pPr>
            <a:endParaRPr lang="zh-CN" altLang="en-US" dirty="0"/>
          </a:p>
          <a:p>
            <a:pPr eaLnBrk="1" hangingPunct="1">
              <a:buNone/>
            </a:pPr>
            <a:r>
              <a:rPr lang="zh-CN" altLang="en-US" dirty="0"/>
              <a:t>现代优化方法：</a:t>
            </a:r>
            <a:endParaRPr lang="zh-CN" altLang="en-US" dirty="0"/>
          </a:p>
          <a:p>
            <a:pPr eaLnBrk="1" hangingPunct="1">
              <a:buNone/>
            </a:pPr>
            <a:r>
              <a:rPr lang="zh-CN" altLang="en-US" dirty="0"/>
              <a:t>       追求满意</a:t>
            </a:r>
            <a:r>
              <a:rPr lang="en-US" altLang="zh-CN" dirty="0"/>
              <a:t>—</a:t>
            </a:r>
            <a:r>
              <a:rPr lang="zh-CN" altLang="en-US" dirty="0"/>
              <a:t>近似解</a:t>
            </a:r>
            <a:endParaRPr lang="zh-CN" altLang="en-US" dirty="0"/>
          </a:p>
          <a:p>
            <a:pPr eaLnBrk="1" hangingPunct="1">
              <a:buNone/>
            </a:pPr>
            <a:r>
              <a:rPr lang="zh-CN" altLang="en-US" dirty="0"/>
              <a:t>       实用性强</a:t>
            </a:r>
            <a:r>
              <a:rPr lang="en-US" altLang="zh-CN" dirty="0"/>
              <a:t>—</a:t>
            </a:r>
            <a:r>
              <a:rPr lang="zh-CN" altLang="en-US" dirty="0"/>
              <a:t>解决实际问题</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a:p>
            <a:r>
              <a:rPr lang="zh-CN" altLang="en-US" sz="3200" dirty="0">
                <a:sym typeface="+mn-ea"/>
              </a:rPr>
              <a:t>只用种群上和物种内的少量统计过程就可以充分地解释大多数生命历史，这些过程就是</a:t>
            </a:r>
            <a:r>
              <a:rPr lang="zh-CN" altLang="en-US" sz="3200" dirty="0">
                <a:solidFill>
                  <a:schemeClr val="accent2"/>
                </a:solidFill>
                <a:sym typeface="+mn-ea"/>
              </a:rPr>
              <a:t>繁殖、变异、竞争、选择</a:t>
            </a:r>
            <a:r>
              <a:rPr lang="zh-CN" altLang="en-US" sz="3200" dirty="0">
                <a:sym typeface="+mn-ea"/>
              </a:rPr>
              <a:t>。</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28040" y="4339590"/>
            <a:ext cx="10953750" cy="171577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849630" y="2272030"/>
            <a:ext cx="11056620" cy="243776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3200">
                <a:latin typeface="宋体" panose="02010600030101010101" pitchFamily="2" charset="-122"/>
                <a:ea typeface="宋体" panose="02010600030101010101" pitchFamily="2" charset="-122"/>
              </a:rPr>
              <a:t>遗传算法</a:t>
            </a:r>
            <a:endParaRPr lang="zh-CN" altLang="en-US" sz="3200">
              <a:latin typeface="宋体" panose="02010600030101010101" pitchFamily="2" charset="-122"/>
              <a:ea typeface="宋体" panose="02010600030101010101" pitchFamily="2" charset="-122"/>
            </a:endParaRPr>
          </a:p>
        </p:txBody>
      </p:sp>
      <p:grpSp>
        <p:nvGrpSpPr>
          <p:cNvPr id="4" name="object 2"/>
          <p:cNvGrpSpPr/>
          <p:nvPr/>
        </p:nvGrpSpPr>
        <p:grpSpPr>
          <a:xfrm>
            <a:off x="194818" y="1062481"/>
            <a:ext cx="7958455" cy="114300"/>
            <a:chOff x="574548" y="1048511"/>
            <a:chExt cx="7958455" cy="114300"/>
          </a:xfrm>
        </p:grpSpPr>
        <p:sp>
          <p:nvSpPr>
            <p:cNvPr id="5" name="object 3"/>
            <p:cNvSpPr/>
            <p:nvPr/>
          </p:nvSpPr>
          <p:spPr>
            <a:xfrm>
              <a:off x="574548" y="1053083"/>
              <a:ext cx="4655820" cy="109855"/>
            </a:xfrm>
            <a:custGeom>
              <a:avLst/>
              <a:gdLst/>
              <a:ahLst/>
              <a:cxnLst/>
              <a:rect l="l" t="t" r="r" b="b"/>
              <a:pathLst>
                <a:path w="4655820" h="109855">
                  <a:moveTo>
                    <a:pt x="4655566" y="0"/>
                  </a:moveTo>
                  <a:lnTo>
                    <a:pt x="0" y="0"/>
                  </a:lnTo>
                  <a:lnTo>
                    <a:pt x="0" y="109727"/>
                  </a:lnTo>
                  <a:lnTo>
                    <a:pt x="4655566" y="109727"/>
                  </a:lnTo>
                  <a:lnTo>
                    <a:pt x="4655566" y="0"/>
                  </a:lnTo>
                  <a:close/>
                </a:path>
              </a:pathLst>
            </a:custGeom>
            <a:solidFill>
              <a:srgbClr val="CC0000"/>
            </a:solidFill>
          </p:spPr>
          <p:txBody>
            <a:bodyPr wrap="square" lIns="0" tIns="0" rIns="0" bIns="0" rtlCol="0"/>
            <a:lstStyle/>
            <a:p/>
          </p:txBody>
        </p:sp>
        <p:sp>
          <p:nvSpPr>
            <p:cNvPr id="6" name="object 4"/>
            <p:cNvSpPr/>
            <p:nvPr/>
          </p:nvSpPr>
          <p:spPr>
            <a:xfrm>
              <a:off x="574548" y="1053083"/>
              <a:ext cx="7958455" cy="0"/>
            </a:xfrm>
            <a:custGeom>
              <a:avLst/>
              <a:gdLst/>
              <a:ahLst/>
              <a:cxnLst/>
              <a:rect l="l" t="t" r="r" b="b"/>
              <a:pathLst>
                <a:path w="7958455">
                  <a:moveTo>
                    <a:pt x="0" y="0"/>
                  </a:moveTo>
                  <a:lnTo>
                    <a:pt x="7958328" y="0"/>
                  </a:lnTo>
                </a:path>
              </a:pathLst>
            </a:custGeom>
            <a:ln w="9144">
              <a:solidFill>
                <a:srgbClr val="CC0000"/>
              </a:solidFill>
            </a:ln>
          </p:spPr>
          <p:txBody>
            <a:bodyPr wrap="square" lIns="0" tIns="0" rIns="0" bIns="0" rtlCol="0"/>
            <a:lstStyle/>
            <a:p/>
          </p:txBody>
        </p:sp>
      </p:grpSp>
      <p:sp>
        <p:nvSpPr>
          <p:cNvPr id="7" name="object 5"/>
          <p:cNvSpPr txBox="1"/>
          <p:nvPr/>
        </p:nvSpPr>
        <p:spPr>
          <a:xfrm>
            <a:off x="437515" y="429895"/>
            <a:ext cx="3636010" cy="505460"/>
          </a:xfrm>
          <a:prstGeom prst="rect">
            <a:avLst/>
          </a:prstGeom>
        </p:spPr>
        <p:txBody>
          <a:bodyPr vert="horz" wrap="square" lIns="0" tIns="13335" rIns="0" bIns="0" rtlCol="0">
            <a:spAutoFit/>
          </a:bodyPr>
          <a:lstStyle/>
          <a:p>
            <a:pPr marL="12700">
              <a:lnSpc>
                <a:spcPct val="100000"/>
              </a:lnSpc>
              <a:spcBef>
                <a:spcPts val="105"/>
              </a:spcBef>
            </a:pPr>
            <a:r>
              <a:rPr lang="en-US" altLang="zh-CN" sz="3200" b="1" spc="790" dirty="0">
                <a:solidFill>
                  <a:srgbClr val="CC0000"/>
                </a:solidFill>
                <a:latin typeface="宋体" panose="02010600030101010101" pitchFamily="2" charset="-122"/>
                <a:ea typeface="宋体" panose="02010600030101010101" pitchFamily="2" charset="-122"/>
                <a:cs typeface="黑体" panose="02010609060101010101" charset="-122"/>
              </a:rPr>
              <a:t>8.1 </a:t>
            </a:r>
            <a:r>
              <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rPr>
              <a:t>遗传算法</a:t>
            </a:r>
            <a:endParaRPr lang="zh-CN" altLang="en-US" sz="3200" b="1" spc="790" dirty="0">
              <a:solidFill>
                <a:srgbClr val="CC0000"/>
              </a:solidFill>
              <a:latin typeface="宋体" panose="02010600030101010101" pitchFamily="2" charset="-122"/>
              <a:ea typeface="宋体" panose="02010600030101010101" pitchFamily="2" charset="-122"/>
              <a:cs typeface="黑体" panose="02010609060101010101" charset="-122"/>
            </a:endParaRPr>
          </a:p>
        </p:txBody>
      </p:sp>
      <p:pic>
        <p:nvPicPr>
          <p:cNvPr id="2" name="图片 1"/>
          <p:cNvPicPr>
            <a:picLocks noChangeAspect="1"/>
          </p:cNvPicPr>
          <p:nvPr/>
        </p:nvPicPr>
        <p:blipFill>
          <a:blip r:embed="rId1"/>
          <a:stretch>
            <a:fillRect/>
          </a:stretch>
        </p:blipFill>
        <p:spPr>
          <a:xfrm>
            <a:off x="608330" y="2228215"/>
            <a:ext cx="10900410" cy="45643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7770,&quot;width&quot;:19080}"/>
</p:tagLst>
</file>

<file path=ppt/tags/tag64.xml><?xml version="1.0" encoding="utf-8"?>
<p:tagLst xmlns:p="http://schemas.openxmlformats.org/presentationml/2006/main">
  <p:tag name="COMMONDATA" val="eyJoZGlkIjoiYTRiMzI3YzU3ODU0ZGQ5ZjBlODRjMWU4NGU2MzJkYTU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1202</Words>
  <Application>WPS 演示</Application>
  <PresentationFormat>宽屏</PresentationFormat>
  <Paragraphs>182</Paragraphs>
  <Slides>39</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3" baseType="lpstr">
      <vt:lpstr>Arial</vt:lpstr>
      <vt:lpstr>宋体</vt:lpstr>
      <vt:lpstr>Wingdings</vt:lpstr>
      <vt:lpstr>微软雅黑</vt:lpstr>
      <vt:lpstr>Wingdings</vt:lpstr>
      <vt:lpstr>黑体</vt:lpstr>
      <vt:lpstr>Verdana</vt:lpstr>
      <vt:lpstr>Arial Unicode MS</vt:lpstr>
      <vt:lpstr>Calibri</vt:lpstr>
      <vt:lpstr>楷体_GB2312</vt:lpstr>
      <vt:lpstr>新宋体</vt:lpstr>
      <vt:lpstr>Times New Roman</vt:lpstr>
      <vt:lpstr>Office 主题​​</vt:lpstr>
      <vt:lpstr>Equation.AxMath</vt:lpstr>
      <vt:lpstr>进化计算与群体智能</vt:lpstr>
      <vt:lpstr>一、遗传算法 二、蚁群算法 三、粒子群算法 四、模拟退火算法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马世拓</cp:lastModifiedBy>
  <cp:revision>179</cp:revision>
  <dcterms:created xsi:type="dcterms:W3CDTF">2019-06-19T02:08:00Z</dcterms:created>
  <dcterms:modified xsi:type="dcterms:W3CDTF">2022-07-18T14:43:25Z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22597B496AC94E1F8FD2DF1DCCB64731</vt:lpwstr>
  </property>
</Properties>
</file>